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6" r:id="rId3"/>
    <p:sldId id="257" r:id="rId4"/>
    <p:sldId id="258" r:id="rId5"/>
    <p:sldId id="264" r:id="rId6"/>
    <p:sldId id="265" r:id="rId7"/>
    <p:sldId id="259" r:id="rId8"/>
    <p:sldId id="260" r:id="rId9"/>
    <p:sldId id="261" r:id="rId10"/>
    <p:sldId id="266" r:id="rId11"/>
    <p:sldId id="267" r:id="rId12"/>
    <p:sldId id="275" r:id="rId13"/>
    <p:sldId id="274" r:id="rId14"/>
    <p:sldId id="276" r:id="rId15"/>
    <p:sldId id="277" r:id="rId16"/>
    <p:sldId id="279" r:id="rId17"/>
    <p:sldId id="270" r:id="rId18"/>
    <p:sldId id="271" r:id="rId19"/>
    <p:sldId id="272" r:id="rId20"/>
    <p:sldId id="26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ED60"/>
    <a:srgbClr val="FE9805"/>
    <a:srgbClr val="FFF4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96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7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00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8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1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08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7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3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41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6B882-0557-BD40-8A03-19A7312391E3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71139-8303-6E4B-86ED-D64979267B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06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2" y="1288901"/>
            <a:ext cx="884857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70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7"/>
            <a:ext cx="9144000" cy="1561977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Tendances</a:t>
            </a:r>
            <a:r>
              <a:rPr lang="en-US" dirty="0"/>
              <a:t> – Station </a:t>
            </a:r>
            <a:r>
              <a:rPr lang="en-US" dirty="0" err="1"/>
              <a:t>Parc</a:t>
            </a:r>
            <a:r>
              <a:rPr lang="en-US" dirty="0"/>
              <a:t> Canal Lachine</a:t>
            </a:r>
          </a:p>
        </p:txBody>
      </p:sp>
      <p:pic>
        <p:nvPicPr>
          <p:cNvPr id="4" name="Content Placeholder 3" descr="box plot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r="46154" b="-343"/>
          <a:stretch/>
        </p:blipFill>
        <p:spPr>
          <a:xfrm>
            <a:off x="688878" y="1530583"/>
            <a:ext cx="3685191" cy="5327417"/>
          </a:xfrm>
        </p:spPr>
      </p:pic>
      <p:pic>
        <p:nvPicPr>
          <p:cNvPr id="5" name="Picture 4" descr="Screen Shot 2016-05-26 at 2.47.1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8" t="-1280" r="13318"/>
          <a:stretch/>
        </p:blipFill>
        <p:spPr>
          <a:xfrm>
            <a:off x="4562202" y="2481386"/>
            <a:ext cx="4405952" cy="354698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158176" y="5090586"/>
            <a:ext cx="1404294" cy="360000"/>
          </a:xfrm>
          <a:prstGeom prst="ellipse">
            <a:avLst/>
          </a:prstGeom>
          <a:noFill/>
          <a:ln w="28575" cmpd="sng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52"/>
            <a:ext cx="8229600" cy="1143000"/>
          </a:xfrm>
        </p:spPr>
        <p:txBody>
          <a:bodyPr/>
          <a:lstStyle/>
          <a:p>
            <a:pPr algn="l"/>
            <a:r>
              <a:rPr lang="en-US" dirty="0" err="1"/>
              <a:t>Tendances</a:t>
            </a:r>
            <a:r>
              <a:rPr lang="en-US" dirty="0"/>
              <a:t> - </a:t>
            </a:r>
            <a:r>
              <a:rPr lang="en-US" dirty="0" err="1"/>
              <a:t>Saisonnières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6567"/>
          <a:stretch/>
        </p:blipFill>
        <p:spPr>
          <a:xfrm>
            <a:off x="398759" y="1140217"/>
            <a:ext cx="3362069" cy="2683787"/>
          </a:xfrm>
          <a:prstGeom prst="rect">
            <a:avLst/>
          </a:prstGeom>
          <a:ln w="38100">
            <a:solidFill>
              <a:srgbClr val="FFF427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0217"/>
            <a:ext cx="3677049" cy="2742466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735" y="4045155"/>
            <a:ext cx="3582768" cy="2672148"/>
          </a:xfrm>
          <a:prstGeom prst="rect">
            <a:avLst/>
          </a:prstGeom>
          <a:ln w="57150">
            <a:solidFill>
              <a:srgbClr val="1DED60"/>
            </a:solidFill>
          </a:ln>
        </p:spPr>
      </p:pic>
      <p:pic>
        <p:nvPicPr>
          <p:cNvPr id="9" name="Picture 4"/>
          <p:cNvPicPr>
            <a:picLocks noChangeAspect="1"/>
          </p:cNvPicPr>
          <p:nvPr/>
        </p:nvPicPr>
        <p:blipFill rotWithShape="1">
          <a:blip r:embed="rId5"/>
          <a:srcRect l="4726" r="7836"/>
          <a:stretch/>
        </p:blipFill>
        <p:spPr>
          <a:xfrm>
            <a:off x="398759" y="4042232"/>
            <a:ext cx="3301044" cy="2815767"/>
          </a:xfrm>
          <a:prstGeom prst="rect">
            <a:avLst/>
          </a:prstGeom>
          <a:ln w="38100">
            <a:solidFill>
              <a:srgbClr val="FE9805"/>
            </a:solidFill>
          </a:ln>
        </p:spPr>
      </p:pic>
    </p:spTree>
    <p:extLst>
      <p:ext uri="{BB962C8B-B14F-4D97-AF65-F5344CB8AC3E}">
        <p14:creationId xmlns:p14="http://schemas.microsoft.com/office/powerpoint/2010/main" val="1567860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2"/>
          <a:srcRect l="14283" t="8163" r="37146" b="27356"/>
          <a:stretch/>
        </p:blipFill>
        <p:spPr>
          <a:xfrm>
            <a:off x="1883566" y="1045615"/>
            <a:ext cx="6052625" cy="55945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3566" y="1031057"/>
            <a:ext cx="2873328" cy="1543226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/>
          </a:p>
        </p:txBody>
      </p:sp>
      <p:sp>
        <p:nvSpPr>
          <p:cNvPr id="4" name="Ellipse 3"/>
          <p:cNvSpPr/>
          <p:nvPr/>
        </p:nvSpPr>
        <p:spPr>
          <a:xfrm>
            <a:off x="2031063" y="1751059"/>
            <a:ext cx="180000" cy="180000"/>
          </a:xfrm>
          <a:prstGeom prst="ellipse">
            <a:avLst/>
          </a:prstGeom>
          <a:solidFill>
            <a:srgbClr val="1DED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1103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800" dirty="0" err="1">
                <a:latin typeface="PT Sans Narrow" panose="020B0506020203020204" pitchFamily="34" charset="0"/>
              </a:rPr>
              <a:t>Qualit</a:t>
            </a:r>
            <a:r>
              <a:rPr lang="fr-CA" sz="3800" dirty="0">
                <a:latin typeface="PT Sans Narrow" panose="020B0506020203020204" pitchFamily="34" charset="0"/>
              </a:rPr>
              <a:t>é de l’eau </a:t>
            </a:r>
            <a:endParaRPr lang="en-US" sz="3800" dirty="0">
              <a:latin typeface="PT Sans Narrow" panose="020B05060202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11063" y="1650952"/>
            <a:ext cx="18001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&lt;10%</a:t>
            </a:r>
          </a:p>
          <a:p>
            <a:r>
              <a:rPr lang="en-CA" dirty="0"/>
              <a:t>Entre 10% &amp; 50%</a:t>
            </a:r>
          </a:p>
          <a:p>
            <a:r>
              <a:rPr lang="en-CA" dirty="0"/>
              <a:t>&gt;50%</a:t>
            </a:r>
          </a:p>
        </p:txBody>
      </p:sp>
      <p:sp>
        <p:nvSpPr>
          <p:cNvPr id="7" name="Ellipse 6"/>
          <p:cNvSpPr/>
          <p:nvPr/>
        </p:nvSpPr>
        <p:spPr>
          <a:xfrm>
            <a:off x="2031063" y="2023517"/>
            <a:ext cx="180000" cy="1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Ellipse 7"/>
          <p:cNvSpPr/>
          <p:nvPr/>
        </p:nvSpPr>
        <p:spPr>
          <a:xfrm>
            <a:off x="2029139" y="230428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883566" y="1022720"/>
            <a:ext cx="3393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dirty="0"/>
              <a:t>Fréquence de dépassement</a:t>
            </a:r>
          </a:p>
          <a:p>
            <a:r>
              <a:rPr lang="fr-CA" dirty="0"/>
              <a:t>du critère QUALO</a:t>
            </a:r>
          </a:p>
        </p:txBody>
      </p:sp>
    </p:spTree>
    <p:extLst>
      <p:ext uri="{BB962C8B-B14F-4D97-AF65-F5344CB8AC3E}">
        <p14:creationId xmlns:p14="http://schemas.microsoft.com/office/powerpoint/2010/main" val="2120313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4615" t="10077" r="31758" b="20385"/>
          <a:stretch/>
        </p:blipFill>
        <p:spPr>
          <a:xfrm>
            <a:off x="1883568" y="1034033"/>
            <a:ext cx="6052625" cy="56061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83567" y="1749992"/>
            <a:ext cx="2127669" cy="949668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A" dirty="0"/>
          </a:p>
        </p:txBody>
      </p:sp>
      <p:sp>
        <p:nvSpPr>
          <p:cNvPr id="4" name="Ellipse 3"/>
          <p:cNvSpPr/>
          <p:nvPr/>
        </p:nvSpPr>
        <p:spPr>
          <a:xfrm>
            <a:off x="2031064" y="1876436"/>
            <a:ext cx="180000" cy="180000"/>
          </a:xfrm>
          <a:prstGeom prst="ellipse">
            <a:avLst/>
          </a:prstGeom>
          <a:solidFill>
            <a:srgbClr val="1DED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048" y="-108967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dirty="0" err="1">
                <a:latin typeface="PT Sans Narrow" panose="020B0506020203020204" pitchFamily="34" charset="0"/>
              </a:rPr>
              <a:t>Taux</a:t>
            </a:r>
            <a:r>
              <a:rPr lang="en-US" sz="3800" dirty="0">
                <a:latin typeface="PT Sans Narrow" panose="020B0506020203020204" pitchFamily="34" charset="0"/>
              </a:rPr>
              <a:t> </a:t>
            </a:r>
            <a:r>
              <a:rPr lang="en-US" sz="3800" dirty="0" err="1">
                <a:latin typeface="PT Sans Narrow" panose="020B0506020203020204" pitchFamily="34" charset="0"/>
              </a:rPr>
              <a:t>d’erreur</a:t>
            </a:r>
            <a:r>
              <a:rPr lang="en-US" sz="3800" dirty="0">
                <a:latin typeface="PT Sans Narrow" panose="020B0506020203020204" pitchFamily="34" charset="0"/>
              </a:rPr>
              <a:t> du mod</a:t>
            </a:r>
            <a:r>
              <a:rPr lang="en-CA" sz="3800" dirty="0" err="1">
                <a:latin typeface="PT Sans Narrow" panose="020B0506020203020204" pitchFamily="34" charset="0"/>
              </a:rPr>
              <a:t>èle</a:t>
            </a:r>
            <a:r>
              <a:rPr lang="en-CA" sz="3800" dirty="0">
                <a:latin typeface="PT Sans Narrow" panose="020B0506020203020204" pitchFamily="34" charset="0"/>
              </a:rPr>
              <a:t> </a:t>
            </a:r>
            <a:r>
              <a:rPr lang="en-CA" sz="3800" dirty="0" err="1">
                <a:latin typeface="PT Sans Narrow" panose="020B0506020203020204" pitchFamily="34" charset="0"/>
              </a:rPr>
              <a:t>prédictif</a:t>
            </a:r>
            <a:endParaRPr lang="en-CA" sz="3800" dirty="0">
              <a:latin typeface="PT Sans Narrow" panose="020B0506020203020204" pitchFamily="34" charset="0"/>
            </a:endParaRPr>
          </a:p>
          <a:p>
            <a:pPr algn="l"/>
            <a:r>
              <a:rPr lang="fr-CA" sz="3400" dirty="0">
                <a:latin typeface="PT Sans Narrow" panose="020B0506020203020204" pitchFamily="34" charset="0"/>
              </a:rPr>
              <a:t>(Quand moins de 200 col/100ml)</a:t>
            </a:r>
            <a:endParaRPr lang="en-US" sz="3400" dirty="0">
              <a:latin typeface="PT Sans Narrow" panose="020B05060202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11064" y="1776329"/>
            <a:ext cx="18001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&lt;10%</a:t>
            </a:r>
          </a:p>
          <a:p>
            <a:r>
              <a:rPr lang="en-CA" dirty="0"/>
              <a:t>Entre 10% &amp; 50%</a:t>
            </a:r>
          </a:p>
          <a:p>
            <a:r>
              <a:rPr lang="en-CA" dirty="0"/>
              <a:t>&gt;50%</a:t>
            </a:r>
          </a:p>
        </p:txBody>
      </p:sp>
      <p:sp>
        <p:nvSpPr>
          <p:cNvPr id="7" name="Ellipse 6"/>
          <p:cNvSpPr/>
          <p:nvPr/>
        </p:nvSpPr>
        <p:spPr>
          <a:xfrm>
            <a:off x="2031064" y="2148894"/>
            <a:ext cx="180000" cy="18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Ellipse 7"/>
          <p:cNvSpPr/>
          <p:nvPr/>
        </p:nvSpPr>
        <p:spPr>
          <a:xfrm>
            <a:off x="2029140" y="24296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95488" y="2519660"/>
            <a:ext cx="11739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/>
              <a:t>Catégories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0-200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&gt;200</a:t>
            </a:r>
          </a:p>
        </p:txBody>
      </p:sp>
    </p:spTree>
    <p:extLst>
      <p:ext uri="{BB962C8B-B14F-4D97-AF65-F5344CB8AC3E}">
        <p14:creationId xmlns:p14="http://schemas.microsoft.com/office/powerpoint/2010/main" val="2899242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15055" t="9153" r="34395" b="28385"/>
          <a:stretch/>
        </p:blipFill>
        <p:spPr>
          <a:xfrm>
            <a:off x="1477107" y="1223890"/>
            <a:ext cx="5584875" cy="492925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9048" y="-3511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800" dirty="0">
                <a:latin typeface="PT Sans Narrow" panose="020B0506020203020204" pitchFamily="34" charset="0"/>
              </a:rPr>
              <a:t>Precipitations</a:t>
            </a:r>
            <a:endParaRPr lang="en-US" sz="3400" dirty="0">
              <a:latin typeface="PT Sans Narrow" panose="020B0506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690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15934" t="12538" r="32418" b="28692"/>
          <a:stretch/>
        </p:blipFill>
        <p:spPr>
          <a:xfrm>
            <a:off x="1167618" y="1026940"/>
            <a:ext cx="6265646" cy="509250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9048" y="-3511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800" dirty="0">
                <a:latin typeface="PT Sans Narrow" panose="020B0506020203020204" pitchFamily="34" charset="0"/>
              </a:rPr>
              <a:t>Debit/</a:t>
            </a:r>
            <a:r>
              <a:rPr lang="en-CA" sz="3800" dirty="0" err="1">
                <a:latin typeface="PT Sans Narrow" panose="020B0506020203020204" pitchFamily="34" charset="0"/>
              </a:rPr>
              <a:t>niveau</a:t>
            </a:r>
            <a:endParaRPr lang="en-US" sz="3400" dirty="0">
              <a:latin typeface="PT Sans Narrow" panose="020B0506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933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9048" y="-35112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A" sz="3800" dirty="0" err="1">
                <a:latin typeface="PT Sans Narrow" panose="020B0506020203020204" pitchFamily="34" charset="0"/>
              </a:rPr>
              <a:t>Humidite</a:t>
            </a:r>
            <a:endParaRPr lang="en-US" sz="3400" dirty="0">
              <a:latin typeface="PT Sans Narrow" panose="020B0506020203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9231" t="13769" r="37253" b="30538"/>
          <a:stretch/>
        </p:blipFill>
        <p:spPr>
          <a:xfrm>
            <a:off x="1179538" y="910940"/>
            <a:ext cx="5928620" cy="5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30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5-26 at 2.47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4" y="876830"/>
            <a:ext cx="8831939" cy="524933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973016" y="876830"/>
            <a:ext cx="293972" cy="32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455158" y="4298215"/>
            <a:ext cx="293972" cy="32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22625" y="3742891"/>
            <a:ext cx="293972" cy="324000"/>
          </a:xfrm>
          <a:prstGeom prst="ellipse">
            <a:avLst/>
          </a:prstGeom>
          <a:solidFill>
            <a:srgbClr val="FE9805"/>
          </a:solidFill>
          <a:ln>
            <a:solidFill>
              <a:srgbClr val="FE98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751082" y="3627923"/>
            <a:ext cx="293972" cy="324000"/>
          </a:xfrm>
          <a:prstGeom prst="ellipse">
            <a:avLst/>
          </a:prstGeom>
          <a:solidFill>
            <a:srgbClr val="1DED60"/>
          </a:solidFill>
          <a:ln>
            <a:solidFill>
              <a:srgbClr val="1DED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31448" y="2393836"/>
            <a:ext cx="293972" cy="324000"/>
          </a:xfrm>
          <a:prstGeom prst="ellipse">
            <a:avLst/>
          </a:prstGeom>
          <a:solidFill>
            <a:srgbClr val="FE9805"/>
          </a:solidFill>
          <a:ln>
            <a:solidFill>
              <a:srgbClr val="FE98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H="1">
            <a:off x="1593094" y="4786305"/>
            <a:ext cx="324000" cy="314400"/>
          </a:xfrm>
          <a:prstGeom prst="ellipse">
            <a:avLst/>
          </a:prstGeom>
          <a:solidFill>
            <a:srgbClr val="FE9805"/>
          </a:solidFill>
          <a:ln>
            <a:solidFill>
              <a:srgbClr val="FE980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90385" y="3789923"/>
            <a:ext cx="293972" cy="324000"/>
          </a:xfrm>
          <a:prstGeom prst="ellipse">
            <a:avLst/>
          </a:prstGeom>
          <a:solidFill>
            <a:srgbClr val="1DED60"/>
          </a:solidFill>
          <a:ln>
            <a:solidFill>
              <a:srgbClr val="1DED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537032" y="5065885"/>
            <a:ext cx="293972" cy="324000"/>
          </a:xfrm>
          <a:prstGeom prst="ellipse">
            <a:avLst/>
          </a:prstGeom>
          <a:solidFill>
            <a:srgbClr val="1DED60"/>
          </a:solidFill>
          <a:ln>
            <a:solidFill>
              <a:srgbClr val="1DED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746193" y="5547207"/>
            <a:ext cx="293972" cy="324000"/>
          </a:xfrm>
          <a:prstGeom prst="ellipse">
            <a:avLst/>
          </a:prstGeom>
          <a:solidFill>
            <a:srgbClr val="FFF427"/>
          </a:solidFill>
          <a:ln>
            <a:solidFill>
              <a:srgbClr val="FFF4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47585" y="4866689"/>
            <a:ext cx="293972" cy="324000"/>
          </a:xfrm>
          <a:prstGeom prst="ellipse">
            <a:avLst/>
          </a:prstGeom>
          <a:solidFill>
            <a:srgbClr val="FFF427"/>
          </a:solidFill>
          <a:ln>
            <a:solidFill>
              <a:srgbClr val="FFF4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6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3688" y="-103642"/>
            <a:ext cx="8229600" cy="1143000"/>
          </a:xfrm>
        </p:spPr>
        <p:txBody>
          <a:bodyPr/>
          <a:lstStyle/>
          <a:p>
            <a:pPr algn="l"/>
            <a:r>
              <a:rPr lang="en-US" dirty="0" err="1"/>
              <a:t>Modèle</a:t>
            </a:r>
            <a:r>
              <a:rPr lang="en-US" dirty="0"/>
              <a:t> </a:t>
            </a:r>
            <a:r>
              <a:rPr lang="en-US" dirty="0" err="1"/>
              <a:t>Prédictif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t="23432" b="23432"/>
          <a:stretch>
            <a:fillRect/>
          </a:stretch>
        </p:blipFill>
        <p:spPr/>
      </p:pic>
      <p:pic>
        <p:nvPicPr>
          <p:cNvPr id="4" name="Picture 3" descr="Screen Shot 2016-05-26 at 2.47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4" y="876830"/>
            <a:ext cx="8831939" cy="5249333"/>
          </a:xfrm>
          <a:prstGeom prst="rect">
            <a:avLst/>
          </a:prstGeom>
        </p:spPr>
      </p:pic>
      <p:sp>
        <p:nvSpPr>
          <p:cNvPr id="6" name="Teardrop 5"/>
          <p:cNvSpPr>
            <a:spLocks noChangeAspect="1"/>
          </p:cNvSpPr>
          <p:nvPr/>
        </p:nvSpPr>
        <p:spPr>
          <a:xfrm rot="18901019">
            <a:off x="5005109" y="4893080"/>
            <a:ext cx="217356" cy="218108"/>
          </a:xfrm>
          <a:prstGeom prst="teardrop">
            <a:avLst>
              <a:gd name="adj" fmla="val 1794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ardrop 6"/>
          <p:cNvSpPr>
            <a:spLocks noChangeAspect="1"/>
          </p:cNvSpPr>
          <p:nvPr/>
        </p:nvSpPr>
        <p:spPr>
          <a:xfrm rot="18901019">
            <a:off x="1739063" y="3829581"/>
            <a:ext cx="217356" cy="218108"/>
          </a:xfrm>
          <a:prstGeom prst="teardrop">
            <a:avLst>
              <a:gd name="adj" fmla="val 1794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ardrop 7"/>
          <p:cNvSpPr>
            <a:spLocks noChangeAspect="1"/>
          </p:cNvSpPr>
          <p:nvPr/>
        </p:nvSpPr>
        <p:spPr>
          <a:xfrm rot="18901019">
            <a:off x="3995506" y="3675621"/>
            <a:ext cx="217356" cy="218108"/>
          </a:xfrm>
          <a:prstGeom prst="teardrop">
            <a:avLst>
              <a:gd name="adj" fmla="val 1794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ardrop 8"/>
          <p:cNvSpPr>
            <a:spLocks noChangeAspect="1"/>
          </p:cNvSpPr>
          <p:nvPr/>
        </p:nvSpPr>
        <p:spPr>
          <a:xfrm rot="18901019">
            <a:off x="1852486" y="4901874"/>
            <a:ext cx="217356" cy="218108"/>
          </a:xfrm>
          <a:prstGeom prst="teardrop">
            <a:avLst>
              <a:gd name="adj" fmla="val 1794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9"/>
          <p:cNvSpPr>
            <a:spLocks noChangeAspect="1"/>
          </p:cNvSpPr>
          <p:nvPr/>
        </p:nvSpPr>
        <p:spPr>
          <a:xfrm rot="18901019">
            <a:off x="4854685" y="2356995"/>
            <a:ext cx="217356" cy="218108"/>
          </a:xfrm>
          <a:prstGeom prst="teardrop">
            <a:avLst>
              <a:gd name="adj" fmla="val 1794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alendri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4488" b="67775"/>
          <a:stretch/>
        </p:blipFill>
        <p:spPr>
          <a:xfrm>
            <a:off x="6149634" y="4301433"/>
            <a:ext cx="395997" cy="325973"/>
          </a:xfrm>
          <a:prstGeom prst="rect">
            <a:avLst/>
          </a:prstGeom>
        </p:spPr>
      </p:pic>
      <p:pic>
        <p:nvPicPr>
          <p:cNvPr id="13" name="Picture 12" descr="Calendri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4488" b="67775"/>
          <a:stretch/>
        </p:blipFill>
        <p:spPr>
          <a:xfrm>
            <a:off x="6923569" y="1214121"/>
            <a:ext cx="395997" cy="325973"/>
          </a:xfrm>
          <a:prstGeom prst="rect">
            <a:avLst/>
          </a:prstGeom>
        </p:spPr>
      </p:pic>
      <p:pic>
        <p:nvPicPr>
          <p:cNvPr id="14" name="Picture 13" descr="Calendrie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4488" b="67775"/>
          <a:stretch/>
        </p:blipFill>
        <p:spPr>
          <a:xfrm>
            <a:off x="2048234" y="5588670"/>
            <a:ext cx="395997" cy="3259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20909769">
            <a:off x="6120777" y="4274413"/>
            <a:ext cx="797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2007</a:t>
            </a:r>
          </a:p>
        </p:txBody>
      </p:sp>
      <p:sp>
        <p:nvSpPr>
          <p:cNvPr id="17" name="TextBox 16"/>
          <p:cNvSpPr txBox="1"/>
          <p:nvPr/>
        </p:nvSpPr>
        <p:spPr>
          <a:xfrm rot="20909769">
            <a:off x="1973915" y="5603188"/>
            <a:ext cx="797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2006</a:t>
            </a:r>
          </a:p>
        </p:txBody>
      </p:sp>
      <p:sp>
        <p:nvSpPr>
          <p:cNvPr id="18" name="TextBox 17"/>
          <p:cNvSpPr txBox="1"/>
          <p:nvPr/>
        </p:nvSpPr>
        <p:spPr>
          <a:xfrm rot="20909769">
            <a:off x="6866925" y="1201619"/>
            <a:ext cx="797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2006</a:t>
            </a: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5548705" y="5376617"/>
            <a:ext cx="179999" cy="180000"/>
          </a:xfrm>
          <a:prstGeom prst="ellipse">
            <a:avLst/>
          </a:prstGeom>
          <a:solidFill>
            <a:srgbClr val="1DED60"/>
          </a:solidFill>
          <a:ln>
            <a:solidFill>
              <a:srgbClr val="1DED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/>
          </p:cNvSpPr>
          <p:nvPr/>
        </p:nvSpPr>
        <p:spPr>
          <a:xfrm>
            <a:off x="6495803" y="3843964"/>
            <a:ext cx="179997" cy="158707"/>
          </a:xfrm>
          <a:prstGeom prst="ellipse">
            <a:avLst/>
          </a:prstGeom>
          <a:solidFill>
            <a:srgbClr val="1DED60"/>
          </a:solidFill>
          <a:ln>
            <a:solidFill>
              <a:srgbClr val="1DED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72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Possibilité</a:t>
            </a:r>
            <a:r>
              <a:rPr lang="en-US" dirty="0"/>
              <a:t> de </a:t>
            </a:r>
            <a:r>
              <a:rPr lang="en-US" dirty="0" err="1"/>
              <a:t>prédiction</a:t>
            </a:r>
            <a:r>
              <a:rPr lang="en-US" dirty="0"/>
              <a:t> </a:t>
            </a:r>
            <a:r>
              <a:rPr lang="en-US" dirty="0" err="1"/>
              <a:t>partielle</a:t>
            </a:r>
            <a:r>
              <a:rPr lang="en-US" dirty="0"/>
              <a:t> avec variables </a:t>
            </a:r>
            <a:r>
              <a:rPr lang="en-US" dirty="0" err="1"/>
              <a:t>météorologiques</a:t>
            </a:r>
            <a:endParaRPr lang="en-US" dirty="0"/>
          </a:p>
          <a:p>
            <a:r>
              <a:rPr lang="en-US" dirty="0" err="1"/>
              <a:t>Prochaines</a:t>
            </a:r>
            <a:r>
              <a:rPr lang="en-US" dirty="0"/>
              <a:t> </a:t>
            </a:r>
            <a:r>
              <a:rPr lang="en-US" dirty="0" err="1"/>
              <a:t>étapes</a:t>
            </a:r>
            <a:r>
              <a:rPr lang="en-US" dirty="0"/>
              <a:t>: </a:t>
            </a:r>
          </a:p>
          <a:p>
            <a:pPr lvl="1">
              <a:buFont typeface="Courier New"/>
              <a:buChar char="o"/>
            </a:pPr>
            <a:r>
              <a:rPr lang="en-US" dirty="0" err="1"/>
              <a:t>Inclure</a:t>
            </a:r>
            <a:r>
              <a:rPr lang="en-US" dirty="0"/>
              <a:t> plus de sites</a:t>
            </a:r>
          </a:p>
          <a:p>
            <a:pPr lvl="1">
              <a:buFont typeface="Courier New"/>
              <a:buChar char="o"/>
            </a:pPr>
            <a:r>
              <a:rPr lang="en-US" dirty="0" err="1"/>
              <a:t>Inclure</a:t>
            </a:r>
            <a:r>
              <a:rPr lang="en-US" dirty="0"/>
              <a:t> plus de variables</a:t>
            </a:r>
          </a:p>
        </p:txBody>
      </p:sp>
    </p:spTree>
    <p:extLst>
      <p:ext uri="{BB962C8B-B14F-4D97-AF65-F5344CB8AC3E}">
        <p14:creationId xmlns:p14="http://schemas.microsoft.com/office/powerpoint/2010/main" val="22623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31357"/>
            <a:ext cx="7772400" cy="1470025"/>
          </a:xfrm>
        </p:spPr>
        <p:txBody>
          <a:bodyPr>
            <a:normAutofit/>
          </a:bodyPr>
          <a:lstStyle/>
          <a:p>
            <a:r>
              <a:rPr lang="en-US" sz="8000" b="1" i="1" dirty="0"/>
              <a:t>Escherichia coli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410200"/>
            <a:ext cx="6400800" cy="1159933"/>
          </a:xfrm>
        </p:spPr>
        <p:txBody>
          <a:bodyPr/>
          <a:lstStyle/>
          <a:p>
            <a:r>
              <a:rPr lang="en-US" dirty="0"/>
              <a:t>Patricia, Tara, Stephanie, Cynthia, Cindy et Nicolas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672814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/>
              <a:t>Où</a:t>
            </a:r>
            <a:r>
              <a:rPr lang="en-US" sz="5400" dirty="0"/>
              <a:t> peut-on </a:t>
            </a:r>
            <a:r>
              <a:rPr lang="en-US" sz="5400" dirty="0" err="1"/>
              <a:t>nager</a:t>
            </a:r>
            <a:r>
              <a:rPr lang="en-US" sz="5400" dirty="0"/>
              <a:t> en </a:t>
            </a:r>
            <a:r>
              <a:rPr lang="en-US" sz="5400" dirty="0" err="1"/>
              <a:t>sécurité</a:t>
            </a:r>
            <a:r>
              <a:rPr lang="en-US" sz="5400" dirty="0"/>
              <a:t>?</a:t>
            </a:r>
          </a:p>
        </p:txBody>
      </p:sp>
      <p:pic>
        <p:nvPicPr>
          <p:cNvPr id="5" name="Picture 4" descr="swimm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3" y="3569223"/>
            <a:ext cx="1972733" cy="1972733"/>
          </a:xfrm>
          <a:prstGeom prst="rect">
            <a:avLst/>
          </a:prstGeom>
        </p:spPr>
      </p:pic>
      <p:pic>
        <p:nvPicPr>
          <p:cNvPr id="6" name="Picture 5" descr="no swimm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550" y="3492500"/>
            <a:ext cx="1917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1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 peut se baigner</a:t>
            </a:r>
          </a:p>
          <a:p>
            <a:pPr lvl="1">
              <a:buFont typeface="Courier New"/>
              <a:buChar char="o"/>
            </a:pPr>
            <a:r>
              <a:rPr lang="en-US" dirty="0"/>
              <a:t>A la </a:t>
            </a:r>
            <a:r>
              <a:rPr lang="en-US" dirty="0" err="1"/>
              <a:t>plage</a:t>
            </a:r>
            <a:r>
              <a:rPr lang="en-US" dirty="0"/>
              <a:t> du </a:t>
            </a:r>
            <a:r>
              <a:rPr lang="en-US" dirty="0" err="1"/>
              <a:t>parc</a:t>
            </a:r>
            <a:r>
              <a:rPr lang="en-US" dirty="0"/>
              <a:t> Jean-</a:t>
            </a:r>
            <a:r>
              <a:rPr lang="en-US" dirty="0" err="1"/>
              <a:t>Drapeau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/>
              <a:t>Au </a:t>
            </a:r>
            <a:r>
              <a:rPr lang="en-US" dirty="0" err="1"/>
              <a:t>parc</a:t>
            </a:r>
            <a:r>
              <a:rPr lang="en-US" dirty="0"/>
              <a:t> </a:t>
            </a:r>
            <a:r>
              <a:rPr lang="is-IS" dirty="0"/>
              <a:t>des Rapides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is-IS" dirty="0"/>
          </a:p>
        </p:txBody>
      </p:sp>
      <p:sp>
        <p:nvSpPr>
          <p:cNvPr id="5" name="AutoShape 4" descr="https://files.slack.com/files-pri/T1A7U74UB-F1C3ZDGJC/barbados-cellphon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12" y="3277722"/>
            <a:ext cx="4081194" cy="332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1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26 at 2.3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339127"/>
            <a:ext cx="8171652" cy="54125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Contexte</a:t>
            </a:r>
            <a:endParaRPr lang="en-US" dirty="0"/>
          </a:p>
        </p:txBody>
      </p:sp>
      <p:pic>
        <p:nvPicPr>
          <p:cNvPr id="4" name="Picture 3" descr="Screen Shot 2016-05-26 at 2.35.06 PM.pn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5" t="10233" b="5778"/>
          <a:stretch/>
        </p:blipFill>
        <p:spPr>
          <a:xfrm>
            <a:off x="812800" y="1434571"/>
            <a:ext cx="2546348" cy="184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1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choix</a:t>
            </a:r>
            <a:endParaRPr lang="en-US" dirty="0"/>
          </a:p>
        </p:txBody>
      </p:sp>
      <p:pic>
        <p:nvPicPr>
          <p:cNvPr id="4" name="Picture 3" descr="Screen Shot 2016-05-26 at 2.47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4" y="1366839"/>
            <a:ext cx="8831939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3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Objectifs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Prédiction</a:t>
            </a:r>
            <a:r>
              <a:rPr lang="en-US" dirty="0"/>
              <a:t> en temps </a:t>
            </a:r>
            <a:r>
              <a:rPr lang="en-US" dirty="0" err="1"/>
              <a:t>réel</a:t>
            </a:r>
            <a:r>
              <a:rPr lang="en-US" dirty="0"/>
              <a:t> de la </a:t>
            </a:r>
            <a:r>
              <a:rPr lang="en-US" dirty="0" err="1"/>
              <a:t>qualité</a:t>
            </a:r>
            <a:r>
              <a:rPr lang="en-US" dirty="0"/>
              <a:t> de l’eau </a:t>
            </a:r>
          </a:p>
          <a:p>
            <a:pPr lvl="1">
              <a:buFont typeface="Courier New"/>
              <a:buChar char="o"/>
            </a:pPr>
            <a:r>
              <a:rPr lang="en-US" dirty="0"/>
              <a:t>Données </a:t>
            </a:r>
            <a:r>
              <a:rPr lang="en-US" dirty="0" err="1"/>
              <a:t>météorologiques</a:t>
            </a:r>
            <a:endParaRPr lang="en-US" dirty="0"/>
          </a:p>
          <a:p>
            <a:r>
              <a:rPr lang="en-US" dirty="0" err="1"/>
              <a:t>Tendances</a:t>
            </a:r>
            <a:r>
              <a:rPr lang="en-US" dirty="0"/>
              <a:t> </a:t>
            </a:r>
            <a:r>
              <a:rPr lang="en-US" dirty="0" err="1"/>
              <a:t>temporelles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 err="1"/>
              <a:t>Saisonnières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/>
              <a:t>Long-</a:t>
            </a:r>
            <a:r>
              <a:rPr lang="en-US" dirty="0" err="1"/>
              <a:t>terme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7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Hypothèses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</a:t>
            </a:r>
            <a:r>
              <a:rPr lang="en-US" dirty="0" err="1"/>
              <a:t>Pluie</a:t>
            </a:r>
            <a:r>
              <a:rPr lang="en-US" dirty="0"/>
              <a:t>       </a:t>
            </a:r>
            <a:r>
              <a:rPr lang="en-US" dirty="0" err="1"/>
              <a:t>Coliformes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   </a:t>
            </a:r>
            <a:r>
              <a:rPr lang="en-US" dirty="0" err="1"/>
              <a:t>Température</a:t>
            </a:r>
            <a:r>
              <a:rPr lang="en-US" dirty="0"/>
              <a:t>      </a:t>
            </a:r>
            <a:r>
              <a:rPr lang="en-US" dirty="0" err="1"/>
              <a:t>Coliformes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Au </a:t>
            </a:r>
            <a:r>
              <a:rPr lang="en-US" dirty="0" err="1"/>
              <a:t>cours</a:t>
            </a:r>
            <a:r>
              <a:rPr lang="en-US" dirty="0"/>
              <a:t> des </a:t>
            </a:r>
            <a:r>
              <a:rPr lang="en-US" dirty="0" err="1"/>
              <a:t>années</a:t>
            </a:r>
            <a:r>
              <a:rPr lang="en-US" dirty="0"/>
              <a:t>,      </a:t>
            </a:r>
            <a:r>
              <a:rPr lang="en-US" dirty="0" err="1"/>
              <a:t>Coliformes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948267" y="1727200"/>
            <a:ext cx="0" cy="406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421419" y="1727203"/>
            <a:ext cx="0" cy="406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31334" y="2760133"/>
            <a:ext cx="0" cy="406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742268" y="2760133"/>
            <a:ext cx="0" cy="406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741335" y="3860799"/>
            <a:ext cx="0" cy="406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68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Données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6205"/>
            <a:ext cx="8229600" cy="4525963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DB_QUALO_mtl_jd-3.csv</a:t>
            </a:r>
          </a:p>
          <a:p>
            <a:pPr lvl="1">
              <a:buFont typeface="Courier New"/>
              <a:buChar char="o"/>
            </a:pPr>
            <a:r>
              <a:rPr lang="en-US" dirty="0"/>
              <a:t>139 sites</a:t>
            </a:r>
          </a:p>
          <a:p>
            <a:pPr lvl="1">
              <a:buFont typeface="Courier New"/>
              <a:buChar char="o"/>
            </a:pPr>
            <a:r>
              <a:rPr lang="en-US" dirty="0"/>
              <a:t>20 dates </a:t>
            </a:r>
            <a:r>
              <a:rPr lang="en-US" dirty="0" err="1"/>
              <a:t>d’échantillonnage</a:t>
            </a:r>
            <a:r>
              <a:rPr lang="en-US" dirty="0"/>
              <a:t> </a:t>
            </a:r>
          </a:p>
          <a:p>
            <a:pPr lvl="1">
              <a:buFont typeface="Courier New"/>
              <a:buChar char="o"/>
            </a:pP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coliformes</a:t>
            </a:r>
            <a:r>
              <a:rPr lang="en-US" dirty="0"/>
              <a:t> (colonies/100mL)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Aéroport</a:t>
            </a:r>
            <a:r>
              <a:rPr lang="en-US" dirty="0"/>
              <a:t> de Montréal (Station de </a:t>
            </a:r>
            <a:r>
              <a:rPr lang="en-US" dirty="0" err="1"/>
              <a:t>météo</a:t>
            </a:r>
            <a:r>
              <a:rPr lang="en-US" dirty="0"/>
              <a:t>)</a:t>
            </a:r>
          </a:p>
          <a:p>
            <a:pPr lvl="1">
              <a:buFont typeface="Courier New"/>
              <a:buChar char="o"/>
            </a:pPr>
            <a:r>
              <a:rPr lang="en-US" dirty="0" err="1"/>
              <a:t>Précipitation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 err="1"/>
              <a:t>Température</a:t>
            </a:r>
            <a:endParaRPr lang="en-US" dirty="0"/>
          </a:p>
          <a:p>
            <a:pPr lvl="1">
              <a:buFont typeface="Courier New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74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Méthodes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Tendances</a:t>
            </a:r>
            <a:r>
              <a:rPr lang="en-US" dirty="0"/>
              <a:t> </a:t>
            </a:r>
          </a:p>
          <a:p>
            <a:pPr lvl="1">
              <a:buFont typeface="Courier New"/>
              <a:buChar char="o"/>
            </a:pPr>
            <a:r>
              <a:rPr lang="en-US" dirty="0"/>
              <a:t>Regroupement de </a:t>
            </a:r>
            <a:r>
              <a:rPr lang="en-US" dirty="0" err="1"/>
              <a:t>toutes</a:t>
            </a:r>
            <a:r>
              <a:rPr lang="en-US" dirty="0"/>
              <a:t> les </a:t>
            </a:r>
            <a:r>
              <a:rPr lang="en-US" dirty="0" err="1"/>
              <a:t>données</a:t>
            </a:r>
            <a:r>
              <a:rPr lang="en-US" dirty="0"/>
              <a:t> par station</a:t>
            </a:r>
          </a:p>
          <a:p>
            <a:pPr lvl="1">
              <a:buFont typeface="Courier New"/>
              <a:buChar char="o"/>
            </a:pPr>
            <a:r>
              <a:rPr lang="en-US" dirty="0" err="1"/>
              <a:t>Représentation</a:t>
            </a:r>
            <a:r>
              <a:rPr lang="en-US" dirty="0"/>
              <a:t> de la distribution par box plot</a:t>
            </a:r>
          </a:p>
          <a:p>
            <a:r>
              <a:rPr lang="en-US" dirty="0" err="1"/>
              <a:t>Prédictions</a:t>
            </a:r>
            <a:endParaRPr lang="en-US" dirty="0"/>
          </a:p>
          <a:p>
            <a:pPr lvl="1">
              <a:buFont typeface="Courier New"/>
              <a:buChar char="o"/>
            </a:pPr>
            <a:r>
              <a:rPr lang="en-US" dirty="0" err="1"/>
              <a:t>Arbre</a:t>
            </a:r>
            <a:r>
              <a:rPr lang="en-US" dirty="0"/>
              <a:t> de regression / Random forest</a:t>
            </a:r>
          </a:p>
          <a:p>
            <a:pPr lvl="2">
              <a:buFont typeface="Courier New"/>
              <a:buChar char="o"/>
            </a:pPr>
            <a:r>
              <a:rPr lang="en-US" dirty="0"/>
              <a:t>3 </a:t>
            </a:r>
            <a:r>
              <a:rPr lang="en-US" dirty="0" err="1"/>
              <a:t>catégories</a:t>
            </a:r>
            <a:r>
              <a:rPr lang="en-US" dirty="0"/>
              <a:t> de </a:t>
            </a:r>
            <a:r>
              <a:rPr lang="en-US" dirty="0" err="1"/>
              <a:t>qualité</a:t>
            </a:r>
            <a:r>
              <a:rPr lang="en-US" dirty="0"/>
              <a:t> de l’eau</a:t>
            </a:r>
          </a:p>
          <a:p>
            <a:pPr lvl="3">
              <a:buFont typeface="Courier New"/>
              <a:buChar char="o"/>
            </a:pPr>
            <a:r>
              <a:rPr lang="en-US" dirty="0"/>
              <a:t>0-200</a:t>
            </a:r>
          </a:p>
          <a:p>
            <a:pPr lvl="3">
              <a:buFont typeface="Courier New"/>
              <a:buChar char="o"/>
            </a:pPr>
            <a:r>
              <a:rPr lang="en-US" dirty="0"/>
              <a:t>201-1000</a:t>
            </a:r>
          </a:p>
          <a:p>
            <a:pPr lvl="3">
              <a:buFont typeface="Courier New"/>
              <a:buChar char="o"/>
            </a:pPr>
            <a:r>
              <a:rPr lang="en-US" dirty="0"/>
              <a:t>&gt; 1000</a:t>
            </a:r>
          </a:p>
        </p:txBody>
      </p:sp>
    </p:spTree>
    <p:extLst>
      <p:ext uri="{BB962C8B-B14F-4D97-AF65-F5344CB8AC3E}">
        <p14:creationId xmlns:p14="http://schemas.microsoft.com/office/powerpoint/2010/main" val="136243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Tendances</a:t>
            </a:r>
            <a:r>
              <a:rPr lang="en-US" dirty="0"/>
              <a:t> – Evolution long-</a:t>
            </a:r>
            <a:r>
              <a:rPr lang="en-US" dirty="0" err="1"/>
              <a:t>terme</a:t>
            </a:r>
            <a:endParaRPr lang="en-US" dirty="0"/>
          </a:p>
        </p:txBody>
      </p:sp>
      <p:pic>
        <p:nvPicPr>
          <p:cNvPr id="4" name="Picture 3" descr="Tendances temporel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99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194</Words>
  <Application>Microsoft Office PowerPoint</Application>
  <PresentationFormat>Affichage à l'écran (4:3)</PresentationFormat>
  <Paragraphs>67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Courier New</vt:lpstr>
      <vt:lpstr>PT Sans Narrow</vt:lpstr>
      <vt:lpstr>Office Theme</vt:lpstr>
      <vt:lpstr>Présentation PowerPoint</vt:lpstr>
      <vt:lpstr>Escherichia coli </vt:lpstr>
      <vt:lpstr>Contexte</vt:lpstr>
      <vt:lpstr>Nos choix</vt:lpstr>
      <vt:lpstr>Objectifs</vt:lpstr>
      <vt:lpstr>Hypothèses</vt:lpstr>
      <vt:lpstr>Données</vt:lpstr>
      <vt:lpstr>Méthodes</vt:lpstr>
      <vt:lpstr>Tendances – Evolution long-terme</vt:lpstr>
      <vt:lpstr>Tendances – Station Parc Canal Lachine</vt:lpstr>
      <vt:lpstr>Tendances - Saisonnières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Modèle Prédictif</vt:lpstr>
      <vt:lpstr>Conclusion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Shousha</dc:creator>
  <cp:lastModifiedBy>Nicolas Fortin St-Gelais</cp:lastModifiedBy>
  <cp:revision>22</cp:revision>
  <dcterms:created xsi:type="dcterms:W3CDTF">2016-05-26T17:55:00Z</dcterms:created>
  <dcterms:modified xsi:type="dcterms:W3CDTF">2016-06-01T19:54:31Z</dcterms:modified>
</cp:coreProperties>
</file>